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57" r:id="rId5"/>
    <p:sldId id="262" r:id="rId6"/>
    <p:sldId id="258" r:id="rId7"/>
    <p:sldId id="263" r:id="rId8"/>
    <p:sldId id="259" r:id="rId9"/>
    <p:sldId id="264" r:id="rId10"/>
    <p:sldId id="267" r:id="rId11"/>
    <p:sldId id="260" r:id="rId12"/>
    <p:sldId id="261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29DFA-AAF0-52BF-8441-B5AAF1392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004EC-B014-ECD6-454D-D3E898BA8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FA092-F701-D48F-6408-B95E4F28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87B4C-ABF9-D5A7-BEC7-171C74930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04316-FF07-7C00-5BD4-2798C7DB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99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4EC82-EF3F-6617-F5E3-0E6E92D7B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F71E8-3855-B9E1-4347-918E5660A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85791-B234-6EF0-54DC-E2E44ED87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C6EE-B0D8-4D6D-7208-5BB9443B0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219D6-78ED-BEAC-6CAC-9373A014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CFBFD-979C-CB04-2DA3-CA6A7644B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3BBE5-1F9F-8D6E-A81B-26AE6AD89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6BDD8-B2AD-C10B-D0F9-79028B94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E0897-608E-B2F3-DFFE-A101DE98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4C14D-BBF5-5DAA-9E9F-53E44DA5E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6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F030-9308-8C2A-267E-2741A272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17AF9-1830-7728-5283-68CE839A9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C28F4-65C7-5B8E-7884-98CE5E48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EB333-892A-DA97-D5CC-D35C9B579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8D121-5C88-D77E-EAD2-1CEDCB8E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67B00-2248-260B-823F-9835EC80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3B4A0-F6A9-805E-2B8D-638DBBF0F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3B903-B02B-8557-880C-305211DF4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0F572-622B-2FC9-BD52-11C9105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85087-5409-E9D0-839C-EBA2A632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3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502C7-E984-134B-E094-11885D87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AAA6-1F91-4DF1-7B50-E205D2DE8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2CB54-F2F5-F1D5-7F58-536FD52F2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CDEA2-081D-E00A-4A80-EB0CC3014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F4A02-74C0-434A-5F78-18B497C4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BEB9D-A458-FC7C-0233-A6BC9571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4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2222-DF7E-A891-9C03-6EA55591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BD04C-A0BB-8DC9-78B5-EEB5D3A40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37E29-56F2-58E4-47DE-BA86DCD5F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A1566-5C8B-C748-9167-FBC3893B5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305DF-0039-940B-B7C9-AC53D2CB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83CE41-3194-E4A2-433E-F6E5F123E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21B6E-5010-6573-8E18-F6F4408BC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72F75-DB04-78BB-E061-A28F2D5C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3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2887-FF69-8211-F56C-9BDF9702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5A4DD-EC58-613A-C56D-0007ACDC0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91A0C-2F0E-CFC5-9CAF-FB9D8BBE7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37DF0-C6DD-247E-00A3-7005F0E2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A24472-FAF4-2796-1154-418DC0A7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1ED3C0-36C6-F966-F540-9DC7A1B4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5B924-4286-8268-9BC8-0F7BDB969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9110-8BF7-2216-4225-9FB8D9E5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B43B-75F4-2353-7AC4-6981BB7CF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67297-F854-E476-11F5-96EF5EA29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060A1-E6C0-7543-F915-3E5DCEDBC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B45D8-541C-4E7A-969D-8C1BA2F5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4F80E-7DEF-4107-21BD-F89E195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231B-0387-D836-5551-15AFE77E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8575FD-4BEC-4C57-D903-ACE7BBD54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0C7B5-6338-B0ED-72F4-F8F232762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7749C-A357-DF37-2CCA-29479685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1E330B-2DA7-6E6E-F821-20ED4E1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416DD-3C27-224A-0C72-848458D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8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EE9C3-1D6D-A191-277B-78923371C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CE967-BD3D-E4F4-F8E4-3008F6347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A9AB3-64BB-B164-F133-462A6C32B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B9D5A-E94A-4108-8905-3D8C8CC50971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D5162-B43E-635A-C565-E8C9BB051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C497A-BC6E-B3CD-35CF-DB9BB198E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5E50A-7D51-47EC-8B23-B43F15B08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4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hyperlink" Target="https://cornell.zoom.us/j/99896574465?pwd=L080QWFmeGc0ZldVUDRHb1NLclphdz09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17/06/relationships/model3d" Target="../media/model3d1.glb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rnell.box.com/s/sb71we49oogb8l2da5zyk4dy4lgbp4j9" TargetMode="External"/><Relationship Id="rId3" Type="http://schemas.openxmlformats.org/officeDocument/2006/relationships/hyperlink" Target="https://extension.psu.edu/tree-of-heaven" TargetMode="External"/><Relationship Id="rId7" Type="http://schemas.openxmlformats.org/officeDocument/2006/relationships/hyperlink" Target="https://extension.psu.edu/spotted-lanternfly-management-in-vineyards" TargetMode="External"/><Relationship Id="rId2" Type="http://schemas.openxmlformats.org/officeDocument/2006/relationships/hyperlink" Target="https://extension.psu.edu/spotted-lanternfly-what-to-look-f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xtension.psu.edu/spotted-lanternfly-management-guide" TargetMode="External"/><Relationship Id="rId11" Type="http://schemas.openxmlformats.org/officeDocument/2006/relationships/hyperlink" Target="https://www.youtube.com/watch?v=uusyN4tXXrM" TargetMode="External"/><Relationship Id="rId5" Type="http://schemas.openxmlformats.org/officeDocument/2006/relationships/hyperlink" Target="https://academic.oup.com/ee/article/49/2/269/5716627" TargetMode="External"/><Relationship Id="rId10" Type="http://schemas.openxmlformats.org/officeDocument/2006/relationships/hyperlink" Target="https://www.dec.ny.gov/nyspad/products?1" TargetMode="External"/><Relationship Id="rId4" Type="http://schemas.openxmlformats.org/officeDocument/2006/relationships/hyperlink" Target="https://extension.psu.edu/how-to-build-a-spotted-lanternfly-circle-trap" TargetMode="External"/><Relationship Id="rId9" Type="http://schemas.openxmlformats.org/officeDocument/2006/relationships/hyperlink" Target="https://cornell.box.com/s/vvjw2hy84obrmtoe7bhzj2vyz2k6wwm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ds544@cornell.edu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survey123.arcgis.com/share/89db89977fbb4404b9bc360898acf890?j=752135&amp;sfmc_sub=77201396&amp;l=159_HTML&amp;u=20271985&amp;mid=7234940&amp;jb=3&amp;utm_medium=email&amp;utm_source=MarketingCloud&amp;utm_campaign=GPSY_2023_Sept8_SLF_Survey&amp;utm_content=GPSY_2023_Sept8_SLF_Survey&amp;subscriberkey=0030W00003xOMwoQA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ick.email.extension.psu.edu/?qs=434b23bb34c830ab5c389a2a99ce6b7e26aaf6cb66c31f3ab27df686ed325a3bcb6ba55e609a85e4697a3386b7a65ef6f452751ef0ce35b0" TargetMode="External"/><Relationship Id="rId5" Type="http://schemas.openxmlformats.org/officeDocument/2006/relationships/hyperlink" Target="https://click.email.extension.psu.edu/?qs=434b23bb34c830ab5f3859863fb821489dadc141fd5a621cd7375c34b00e96820083116de55ec610d25122bd3dd12e95c14e8e6129cc4fee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resources.aldaad.org/contributor-profil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xtension.psu.edu/spotted-lanternfly-management-guid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hyperlink" Target="https://extension.psu.edu/spotted-lanternfly-management-in-vineyard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extension.psu.edu/spotted-lanternfly-what-to-look-f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extension.psu.edu/spotted-lanternfly-what-to-look-fo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s://extension.psu.edu/tree-of-heav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ademic.oup.com/ee/article/49/2/269/5716627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extension.psu.edu/how-to-build-a-spotted-lanternfly-circle-tra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xtension.psu.edu/spotted-lanternfly-management-guide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cornell.box.com/s/vvjw2hy84obrmtoe7bhzj2vyz2k6wwm8" TargetMode="External"/><Relationship Id="rId7" Type="http://schemas.openxmlformats.org/officeDocument/2006/relationships/image" Target="../media/image19.jpeg"/><Relationship Id="rId2" Type="http://schemas.openxmlformats.org/officeDocument/2006/relationships/hyperlink" Target="https://cornell.box.com/s/sb71we49oogb8l2da5zyk4dy4lgbp4j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ls.cornell.edu/new-york-state-integrated-pest-management/outreach-education/whats-bugging-you/spotted-lanternfly/spotted-lanternfly-management#insecticides" TargetMode="External"/><Relationship Id="rId5" Type="http://schemas.openxmlformats.org/officeDocument/2006/relationships/hyperlink" Target="https://www.youtube.com/watch?v=uusyN4tXXrM" TargetMode="External"/><Relationship Id="rId4" Type="http://schemas.openxmlformats.org/officeDocument/2006/relationships/hyperlink" Target="https://extension.psu.edu/tree-of-heaven-control-strategies" TargetMode="Externa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xtension.psu.edu/spotted-lanternfly-management-in-vineyar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BFA0-C145-959A-95FA-8B5125B9D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479" y="47734"/>
            <a:ext cx="6033537" cy="1921025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Spotted Lantern Fly in the Hudson Valley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E391E-E158-0A85-9D49-D4E632F5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3362" y="1968759"/>
            <a:ext cx="5357769" cy="3039469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/>
              <a:t>Round Table Discussion:</a:t>
            </a:r>
          </a:p>
          <a:p>
            <a:r>
              <a:rPr lang="en-US" dirty="0"/>
              <a:t>Identifying SLF</a:t>
            </a:r>
          </a:p>
          <a:p>
            <a:r>
              <a:rPr lang="en-US" dirty="0"/>
              <a:t>Where to scout</a:t>
            </a:r>
          </a:p>
          <a:p>
            <a:r>
              <a:rPr lang="en-US" dirty="0"/>
              <a:t>What it means for your vineyard and winery</a:t>
            </a:r>
          </a:p>
          <a:p>
            <a:r>
              <a:rPr lang="en-US" dirty="0"/>
              <a:t>How to manage SLF</a:t>
            </a:r>
          </a:p>
          <a:p>
            <a:r>
              <a:rPr lang="en-US" sz="2600" b="1" dirty="0"/>
              <a:t>When: September 7</a:t>
            </a:r>
            <a:r>
              <a:rPr lang="en-US" sz="2600" b="1" baseline="30000" dirty="0"/>
              <a:t>th</a:t>
            </a:r>
            <a:r>
              <a:rPr lang="en-US" sz="2600" b="1" dirty="0"/>
              <a:t> at 2:00 pm </a:t>
            </a:r>
          </a:p>
          <a:p>
            <a:r>
              <a:rPr lang="en-US" b="1" dirty="0"/>
              <a:t>Where: In person at Hudson Valley Research Lab</a:t>
            </a:r>
          </a:p>
          <a:p>
            <a:r>
              <a:rPr lang="en-US" b="1" dirty="0"/>
              <a:t> or </a:t>
            </a:r>
          </a:p>
          <a:p>
            <a:r>
              <a:rPr lang="en-US" b="1" dirty="0"/>
              <a:t>Zoom:</a:t>
            </a:r>
            <a:endParaRPr lang="en-US" sz="1800" dirty="0"/>
          </a:p>
        </p:txBody>
      </p:sp>
      <p:pic>
        <p:nvPicPr>
          <p:cNvPr id="8" name="Picture 7" descr="A group of bugs on a branch&#10;&#10;Description automatically generated">
            <a:extLst>
              <a:ext uri="{FF2B5EF4-FFF2-40B4-BE49-F238E27FC236}">
                <a16:creationId xmlns:a16="http://schemas.microsoft.com/office/drawing/2014/main" id="{01499F1D-D4FD-3E6E-515D-DD595379C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r="20286"/>
          <a:stretch/>
        </p:blipFill>
        <p:spPr>
          <a:xfrm>
            <a:off x="0" y="0"/>
            <a:ext cx="2929813" cy="6858000"/>
          </a:xfrm>
          <a:prstGeom prst="rect">
            <a:avLst/>
          </a:prstGeom>
        </p:spPr>
      </p:pic>
      <p:pic>
        <p:nvPicPr>
          <p:cNvPr id="10" name="Picture 9" descr="A bug on a tree&#10;&#10;Description automatically generated">
            <a:extLst>
              <a:ext uri="{FF2B5EF4-FFF2-40B4-BE49-F238E27FC236}">
                <a16:creationId xmlns:a16="http://schemas.microsoft.com/office/drawing/2014/main" id="{EDA9E50B-1C0F-0DCC-2D28-96138B13C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90" y="0"/>
            <a:ext cx="2831910" cy="6858000"/>
          </a:xfrm>
          <a:prstGeom prst="rect">
            <a:avLst/>
          </a:prstGeom>
        </p:spPr>
      </p:pic>
      <p:pic>
        <p:nvPicPr>
          <p:cNvPr id="11" name="Picture 10" descr="cu screen b31b1b.psd">
            <a:extLst>
              <a:ext uri="{FF2B5EF4-FFF2-40B4-BE49-F238E27FC236}">
                <a16:creationId xmlns:a16="http://schemas.microsoft.com/office/drawing/2014/main" id="{4017F891-0B3B-986B-EDD0-722F31DC5F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3192300" y="5542298"/>
            <a:ext cx="1384300" cy="1267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D0112A-26D7-D1F8-7CDA-BECD4188D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11" y="6006516"/>
            <a:ext cx="4621552" cy="803749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E350ADA-FBFA-FE26-3056-7FB53315C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27" y="4500921"/>
            <a:ext cx="1548684" cy="15486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37DD08-4C0A-30A7-5359-792F81AF3F7C}"/>
              </a:ext>
            </a:extLst>
          </p:cNvPr>
          <p:cNvSpPr txBox="1"/>
          <p:nvPr/>
        </p:nvSpPr>
        <p:spPr>
          <a:xfrm>
            <a:off x="3192300" y="4859765"/>
            <a:ext cx="4423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https://cornell.zoom.us/j/99896574465?pwd=L080QWFmeGc0ZldVUDRHb1NLclphdz09</a:t>
            </a:r>
            <a:endParaRPr lang="en-US" dirty="0"/>
          </a:p>
          <a:p>
            <a:pPr algn="ctr"/>
            <a:r>
              <a:rPr lang="en-US" sz="1200" dirty="0"/>
              <a:t>*Round table discussion will be recorded</a:t>
            </a:r>
          </a:p>
        </p:txBody>
      </p:sp>
    </p:spTree>
    <p:extLst>
      <p:ext uri="{BB962C8B-B14F-4D97-AF65-F5344CB8AC3E}">
        <p14:creationId xmlns:p14="http://schemas.microsoft.com/office/powerpoint/2010/main" val="139527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446A-89D5-F088-F9EA-1E892255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Insecticides for Spotted Lanternfly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DDE74E-B935-A742-3F2D-901AF470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66838"/>
            <a:ext cx="9953625" cy="4638675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EC898-AC9B-76A4-ADD2-150DD317791D}"/>
              </a:ext>
            </a:extLst>
          </p:cNvPr>
          <p:cNvSpPr txBox="1"/>
          <p:nvPr/>
        </p:nvSpPr>
        <p:spPr>
          <a:xfrm>
            <a:off x="1085850" y="6374845"/>
            <a:ext cx="2638425" cy="276999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Credit: Penn State Extension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ED18EC-44E0-1538-2A7A-66C20B25087B}"/>
              </a:ext>
            </a:extLst>
          </p:cNvPr>
          <p:cNvSpPr txBox="1"/>
          <p:nvPr/>
        </p:nvSpPr>
        <p:spPr>
          <a:xfrm>
            <a:off x="1085850" y="6005513"/>
            <a:ext cx="782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*Consult with label before applying</a:t>
            </a:r>
          </a:p>
        </p:txBody>
      </p:sp>
    </p:spTree>
    <p:extLst>
      <p:ext uri="{BB962C8B-B14F-4D97-AF65-F5344CB8AC3E}">
        <p14:creationId xmlns:p14="http://schemas.microsoft.com/office/powerpoint/2010/main" val="350016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ug on a tree&#10;&#10;Description automatically generated">
            <a:extLst>
              <a:ext uri="{FF2B5EF4-FFF2-40B4-BE49-F238E27FC236}">
                <a16:creationId xmlns:a16="http://schemas.microsoft.com/office/drawing/2014/main" id="{92A4AAEC-DD8A-E149-F6CD-09284897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130"/>
            <a:ext cx="2224016" cy="538587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A280557-D309-6B06-E4FD-1ED922FB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835" y="1472130"/>
            <a:ext cx="3353755" cy="25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8EC633-5737-3B1F-3C38-8173608E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26" y="216902"/>
            <a:ext cx="10665737" cy="1325563"/>
          </a:xfrm>
        </p:spPr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does this mean for your winery/tasting room/vineyard? </a:t>
            </a:r>
          </a:p>
        </p:txBody>
      </p:sp>
      <p:pic>
        <p:nvPicPr>
          <p:cNvPr id="6" name="Content Placeholder 5" descr="A landscape with trees and a river&#10;&#10;Description automatically generated">
            <a:extLst>
              <a:ext uri="{FF2B5EF4-FFF2-40B4-BE49-F238E27FC236}">
                <a16:creationId xmlns:a16="http://schemas.microsoft.com/office/drawing/2014/main" id="{FDDD48B3-AAC2-EFB4-4E3C-4422EAF80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817" y="1472130"/>
            <a:ext cx="6707290" cy="503046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A4E194-A8BB-BDCB-1B17-4B720DD15CB9}"/>
              </a:ext>
            </a:extLst>
          </p:cNvPr>
          <p:cNvSpPr txBox="1"/>
          <p:nvPr/>
        </p:nvSpPr>
        <p:spPr>
          <a:xfrm>
            <a:off x="9199106" y="6502598"/>
            <a:ext cx="2923483" cy="276999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GH Photos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Alamy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Stock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Red Question mark">
                <a:extLst>
                  <a:ext uri="{FF2B5EF4-FFF2-40B4-BE49-F238E27FC236}">
                    <a16:creationId xmlns:a16="http://schemas.microsoft.com/office/drawing/2014/main" id="{888813DB-92C9-500C-932E-49907A7684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2064850"/>
                  </p:ext>
                </p:extLst>
              </p:nvPr>
            </p:nvGraphicFramePr>
            <p:xfrm>
              <a:off x="4554259" y="2218080"/>
              <a:ext cx="2434044" cy="391111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34044" cy="3911115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732781" ay="977510" az="208482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6184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Red Question mark">
                <a:extLst>
                  <a:ext uri="{FF2B5EF4-FFF2-40B4-BE49-F238E27FC236}">
                    <a16:creationId xmlns:a16="http://schemas.microsoft.com/office/drawing/2014/main" id="{888813DB-92C9-500C-932E-49907A7684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4259" y="2218080"/>
                <a:ext cx="2434044" cy="39111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249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B1879-10C2-FE88-D8FE-0A12A81F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6CD24-BB26-E7A2-98A8-857734900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Spotted Lanternfly: What to Look for</a:t>
            </a:r>
            <a:endParaRPr lang="en-US" dirty="0"/>
          </a:p>
          <a:p>
            <a:r>
              <a:rPr lang="en-US" dirty="0">
                <a:hlinkClick r:id="rId3"/>
              </a:rPr>
              <a:t>Tree-of-Heaven</a:t>
            </a:r>
            <a:endParaRPr lang="en-US" dirty="0"/>
          </a:p>
          <a:p>
            <a:r>
              <a:rPr lang="en-US" dirty="0">
                <a:hlinkClick r:id="rId4"/>
              </a:rPr>
              <a:t>How to Build a Spotted Lanternfly Circle Trap</a:t>
            </a:r>
            <a:endParaRPr lang="en-US" dirty="0"/>
          </a:p>
          <a:p>
            <a:r>
              <a:rPr lang="en-US" dirty="0">
                <a:hlinkClick r:id="rId5"/>
              </a:rPr>
              <a:t>Developing Traps for the Spotted Lanternfly</a:t>
            </a:r>
            <a:endParaRPr lang="en-US" dirty="0"/>
          </a:p>
          <a:p>
            <a:r>
              <a:rPr lang="en-US" dirty="0">
                <a:hlinkClick r:id="rId6"/>
              </a:rPr>
              <a:t>Spotted Lanternfly Management Guide</a:t>
            </a:r>
            <a:endParaRPr lang="en-US" dirty="0"/>
          </a:p>
          <a:p>
            <a:r>
              <a:rPr lang="en-US" dirty="0">
                <a:hlinkClick r:id="rId7"/>
              </a:rPr>
              <a:t>Spotted Lanternfly Management in vineyards</a:t>
            </a:r>
            <a:endParaRPr lang="en-US" dirty="0"/>
          </a:p>
          <a:p>
            <a:r>
              <a:rPr lang="en-US" dirty="0">
                <a:hlinkClick r:id="rId8"/>
              </a:rPr>
              <a:t>New York registered Insecticides labeled for Spotted Lanternfly (Commercial and Home Garden)</a:t>
            </a:r>
            <a:endParaRPr lang="en-US" dirty="0"/>
          </a:p>
          <a:p>
            <a:r>
              <a:rPr lang="en-US" dirty="0">
                <a:hlinkClick r:id="rId9"/>
              </a:rPr>
              <a:t>New York registered Insecticides labeled for Spotted Lanternfly (Grapes)</a:t>
            </a:r>
            <a:endParaRPr lang="en-US" dirty="0"/>
          </a:p>
          <a:p>
            <a:r>
              <a:rPr lang="en-US" dirty="0">
                <a:hlinkClick r:id="rId10"/>
              </a:rPr>
              <a:t>Dinotefuran Label </a:t>
            </a:r>
            <a:endParaRPr lang="en-US" dirty="0"/>
          </a:p>
          <a:p>
            <a:r>
              <a:rPr lang="en-US" dirty="0">
                <a:hlinkClick r:id="rId11"/>
              </a:rPr>
              <a:t>Tree of Heaven: Control Strategies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007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landscape with trees and mountains&#10;&#10;Description automatically generated">
            <a:extLst>
              <a:ext uri="{FF2B5EF4-FFF2-40B4-BE49-F238E27FC236}">
                <a16:creationId xmlns:a16="http://schemas.microsoft.com/office/drawing/2014/main" id="{520308B8-2B49-CF02-8DC4-C870F00CA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3877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AC390E-CFBB-97FC-D052-B6AE7BC18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Additional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8220-A50A-0373-5ECF-D78BDD51B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4712" y="3029396"/>
            <a:ext cx="5476424" cy="1886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Reach out to me at: </a:t>
            </a: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jds544@cornell.edu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Mobile: 845-372-4780</a:t>
            </a: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3357 US Highway 9W </a:t>
            </a:r>
          </a:p>
          <a:p>
            <a:pPr marL="457200" lvl="1" indent="0">
              <a:buNone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Highland, NY 12528</a:t>
            </a:r>
          </a:p>
          <a:p>
            <a:pPr lvl="1"/>
            <a:endParaRPr lang="en-US" dirty="0"/>
          </a:p>
        </p:txBody>
      </p:sp>
      <p:pic>
        <p:nvPicPr>
          <p:cNvPr id="6" name="Content Placeholder 5" descr="A person with a beard smiling&#10;&#10;Description automatically generated">
            <a:extLst>
              <a:ext uri="{FF2B5EF4-FFF2-40B4-BE49-F238E27FC236}">
                <a16:creationId xmlns:a16="http://schemas.microsoft.com/office/drawing/2014/main" id="{5EF9D765-3594-8090-5ED6-3CE26F202C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8327"/>
            <a:ext cx="3577890" cy="3329015"/>
          </a:xfrm>
        </p:spPr>
      </p:pic>
      <p:pic>
        <p:nvPicPr>
          <p:cNvPr id="7" name="Picture 6" descr="cu screen b31b1b.psd">
            <a:extLst>
              <a:ext uri="{FF2B5EF4-FFF2-40B4-BE49-F238E27FC236}">
                <a16:creationId xmlns:a16="http://schemas.microsoft.com/office/drawing/2014/main" id="{595E18F0-9EB4-CD68-0F89-05A8C6013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5741373" y="5357370"/>
            <a:ext cx="1384300" cy="12679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D2C445-5C23-B694-9374-856D9D773E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23" y="5821589"/>
            <a:ext cx="4621552" cy="80374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D0CE96-EFAF-9A4B-560D-F7F86240BB40}"/>
              </a:ext>
            </a:extLst>
          </p:cNvPr>
          <p:cNvSpPr txBox="1"/>
          <p:nvPr/>
        </p:nvSpPr>
        <p:spPr>
          <a:xfrm>
            <a:off x="5426306" y="2055813"/>
            <a:ext cx="4136261" cy="12926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Jeremy Schuster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Viticulture Extension Specialist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ENYCHP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3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EBFA0-C145-959A-95FA-8B5125B9D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5477" y="482451"/>
            <a:ext cx="6033537" cy="1921025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Seen Spotted Lanternfly?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E391E-E158-0A85-9D49-D4E632F5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3362" y="2698879"/>
            <a:ext cx="5357769" cy="1460241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it!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Please fill out 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Spotted Lanternfly Tracking Survey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track the spread and severity of spotted lanternfly populations. </a:t>
            </a:r>
          </a:p>
        </p:txBody>
      </p:sp>
      <p:pic>
        <p:nvPicPr>
          <p:cNvPr id="8" name="Picture 7" descr="A group of bugs on a branch&#10;&#10;Description automatically generated">
            <a:extLst>
              <a:ext uri="{FF2B5EF4-FFF2-40B4-BE49-F238E27FC236}">
                <a16:creationId xmlns:a16="http://schemas.microsoft.com/office/drawing/2014/main" id="{01499F1D-D4FD-3E6E-515D-DD595379CF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r="20286"/>
          <a:stretch/>
        </p:blipFill>
        <p:spPr>
          <a:xfrm>
            <a:off x="0" y="0"/>
            <a:ext cx="2929813" cy="6858000"/>
          </a:xfrm>
          <a:prstGeom prst="rect">
            <a:avLst/>
          </a:prstGeom>
        </p:spPr>
      </p:pic>
      <p:pic>
        <p:nvPicPr>
          <p:cNvPr id="10" name="Picture 9" descr="A bug on a tree&#10;&#10;Description automatically generated">
            <a:extLst>
              <a:ext uri="{FF2B5EF4-FFF2-40B4-BE49-F238E27FC236}">
                <a16:creationId xmlns:a16="http://schemas.microsoft.com/office/drawing/2014/main" id="{EDA9E50B-1C0F-0DCC-2D28-96138B13C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90" y="0"/>
            <a:ext cx="28319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07C67-CD50-F41E-E363-F476F8CCF3CD}"/>
              </a:ext>
            </a:extLst>
          </p:cNvPr>
          <p:cNvSpPr txBox="1"/>
          <p:nvPr/>
        </p:nvSpPr>
        <p:spPr>
          <a:xfrm>
            <a:off x="4246227" y="4349770"/>
            <a:ext cx="3699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Results will be automatically displayed on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SLF Map 2023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Eastern U.S.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D75E7-B1FB-5A33-6875-231CEDBDB97F}"/>
              </a:ext>
            </a:extLst>
          </p:cNvPr>
          <p:cNvSpPr txBox="1"/>
          <p:nvPr/>
        </p:nvSpPr>
        <p:spPr>
          <a:xfrm>
            <a:off x="3669870" y="6021757"/>
            <a:ext cx="4983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Curiosity of our viticulture colleagues at Penn State Extension who manage this Survey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57FF5-1AA9-6886-ACD6-60837E99742D}"/>
              </a:ext>
            </a:extLst>
          </p:cNvPr>
          <p:cNvSpPr txBox="1"/>
          <p:nvPr/>
        </p:nvSpPr>
        <p:spPr>
          <a:xfrm>
            <a:off x="3533362" y="5324263"/>
            <a:ext cx="520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learn more about the tracking survey, click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931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C6FA-8494-0EFD-7438-729857F5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52" y="111628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Guest Speakers 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194" name="Picture 2" descr="Cain Hickey">
            <a:extLst>
              <a:ext uri="{FF2B5EF4-FFF2-40B4-BE49-F238E27FC236}">
                <a16:creationId xmlns:a16="http://schemas.microsoft.com/office/drawing/2014/main" id="{8F7EC253-142A-88B6-25E1-C856437EF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9" y="1104900"/>
            <a:ext cx="3800475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9FE87-E253-3253-0688-84DBFA4CF789}"/>
              </a:ext>
            </a:extLst>
          </p:cNvPr>
          <p:cNvSpPr txBox="1"/>
          <p:nvPr/>
        </p:nvSpPr>
        <p:spPr>
          <a:xfrm>
            <a:off x="4318502" y="1575303"/>
            <a:ext cx="3539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Cain Hickey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Extension Educator, Viticulturist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Penn State Extension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E8938-3D00-1627-753D-CAFB158CDBAE}"/>
              </a:ext>
            </a:extLst>
          </p:cNvPr>
          <p:cNvSpPr txBox="1"/>
          <p:nvPr/>
        </p:nvSpPr>
        <p:spPr>
          <a:xfrm>
            <a:off x="4612223" y="3766242"/>
            <a:ext cx="3539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Brian Walsh</a:t>
            </a:r>
          </a:p>
          <a:p>
            <a:pPr algn="r"/>
            <a:r>
              <a:rPr lang="en-US" dirty="0"/>
              <a:t>Extension Educator, Ornamentals</a:t>
            </a:r>
          </a:p>
          <a:p>
            <a:pPr algn="r"/>
            <a:r>
              <a:rPr lang="en-US" dirty="0"/>
              <a:t>Penn State Extension</a:t>
            </a:r>
          </a:p>
        </p:txBody>
      </p:sp>
      <p:pic>
        <p:nvPicPr>
          <p:cNvPr id="6" name="Picture 5" descr="A person's silhouette with a black background">
            <a:extLst>
              <a:ext uri="{FF2B5EF4-FFF2-40B4-BE49-F238E27FC236}">
                <a16:creationId xmlns:a16="http://schemas.microsoft.com/office/drawing/2014/main" id="{A8E78E79-264B-E035-0C0A-6EA1A5EE1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152128" y="2225078"/>
            <a:ext cx="3712775" cy="3512744"/>
          </a:xfrm>
          <a:prstGeom prst="rect">
            <a:avLst/>
          </a:prstGeom>
          <a:ln>
            <a:solidFill>
              <a:srgbClr val="B31B1B"/>
            </a:solidFill>
          </a:ln>
        </p:spPr>
      </p:pic>
    </p:spTree>
    <p:extLst>
      <p:ext uri="{BB962C8B-B14F-4D97-AF65-F5344CB8AC3E}">
        <p14:creationId xmlns:p14="http://schemas.microsoft.com/office/powerpoint/2010/main" val="265909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D62AA-6ECB-C5D2-4BFE-EBA0A7E6C93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B31B1B"/>
            </a:solidFill>
          </a:ln>
        </p:spPr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Important Spotted Lanternfly Management Guides</a:t>
            </a:r>
          </a:p>
        </p:txBody>
      </p:sp>
      <p:pic>
        <p:nvPicPr>
          <p:cNvPr id="3074" name="Picture 2" descr="Spotted Lanternfly Management Guide">
            <a:hlinkClick r:id="rId2"/>
            <a:extLst>
              <a:ext uri="{FF2B5EF4-FFF2-40B4-BE49-F238E27FC236}">
                <a16:creationId xmlns:a16="http://schemas.microsoft.com/office/drawing/2014/main" id="{094FA2E5-B06A-A078-07D2-07133B6B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481263"/>
            <a:ext cx="3933133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93D11F-C321-3E49-511E-D665A2E4DD76}"/>
              </a:ext>
            </a:extLst>
          </p:cNvPr>
          <p:cNvSpPr txBox="1"/>
          <p:nvPr/>
        </p:nvSpPr>
        <p:spPr>
          <a:xfrm>
            <a:off x="485775" y="527685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Spotted Lanternfly Management Guide from Penn State Extension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Spotted Lanternfly Management in Vineyards">
            <a:hlinkClick r:id="rId4"/>
            <a:extLst>
              <a:ext uri="{FF2B5EF4-FFF2-40B4-BE49-F238E27FC236}">
                <a16:creationId xmlns:a16="http://schemas.microsoft.com/office/drawing/2014/main" id="{88BDFF86-6D08-0480-1B04-1B9439EA2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81262"/>
            <a:ext cx="3933132" cy="26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2ADD1-52B2-23E8-C1B5-0D86697AFA22}"/>
              </a:ext>
            </a:extLst>
          </p:cNvPr>
          <p:cNvSpPr txBox="1"/>
          <p:nvPr/>
        </p:nvSpPr>
        <p:spPr>
          <a:xfrm>
            <a:off x="7315199" y="5343525"/>
            <a:ext cx="3933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Spotted Lanternfly Management in Vineyards from Penn State Extension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2FC215-732D-C07C-5F03-38796FA573FC}"/>
              </a:ext>
            </a:extLst>
          </p:cNvPr>
          <p:cNvSpPr txBox="1"/>
          <p:nvPr/>
        </p:nvSpPr>
        <p:spPr>
          <a:xfrm>
            <a:off x="4029075" y="6483350"/>
            <a:ext cx="3838574" cy="276999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Penn State Extension</a:t>
            </a:r>
          </a:p>
        </p:txBody>
      </p:sp>
    </p:spTree>
    <p:extLst>
      <p:ext uri="{BB962C8B-B14F-4D97-AF65-F5344CB8AC3E}">
        <p14:creationId xmlns:p14="http://schemas.microsoft.com/office/powerpoint/2010/main" val="26196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tree trunk with many bugs on i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2565223-691D-B037-82A0-DF05848CE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5392" y="2192954"/>
            <a:ext cx="4911951" cy="3683963"/>
          </a:xfrm>
          <a:prstGeom prst="rect">
            <a:avLst/>
          </a:prstGeom>
          <a:ln>
            <a:solidFill>
              <a:srgbClr val="B31B1B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E96D14-FD73-D23F-FD25-D57484B9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238918"/>
            <a:ext cx="7886700" cy="568325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Identifying Spotted Lantern Fly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07860-E518-BC1F-9357-C1ACDC6D124A}"/>
              </a:ext>
            </a:extLst>
          </p:cNvPr>
          <p:cNvSpPr txBox="1"/>
          <p:nvPr/>
        </p:nvSpPr>
        <p:spPr>
          <a:xfrm>
            <a:off x="317241" y="6492875"/>
            <a:ext cx="394668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Cornell University, Hannah Tolz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36EF62-4595-C4EE-EF46-758855DC6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9"/>
          <a:stretch/>
        </p:blipFill>
        <p:spPr bwMode="auto">
          <a:xfrm>
            <a:off x="5591175" y="2370746"/>
            <a:ext cx="5762625" cy="3067880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97F899-ED6D-99EA-816E-EB1D4749A3A5}"/>
              </a:ext>
            </a:extLst>
          </p:cNvPr>
          <p:cNvSpPr txBox="1"/>
          <p:nvPr/>
        </p:nvSpPr>
        <p:spPr>
          <a:xfrm>
            <a:off x="6457951" y="6490911"/>
            <a:ext cx="36523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Penn State University, Heather Leach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BE1FB-E7F4-CF12-6866-64DA8BC49F83}"/>
              </a:ext>
            </a:extLst>
          </p:cNvPr>
          <p:cNvSpPr txBox="1"/>
          <p:nvPr/>
        </p:nvSpPr>
        <p:spPr>
          <a:xfrm>
            <a:off x="536453" y="1788184"/>
            <a:ext cx="2441196" cy="369332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How many do you see? </a:t>
            </a:r>
          </a:p>
        </p:txBody>
      </p:sp>
    </p:spTree>
    <p:extLst>
      <p:ext uri="{BB962C8B-B14F-4D97-AF65-F5344CB8AC3E}">
        <p14:creationId xmlns:p14="http://schemas.microsoft.com/office/powerpoint/2010/main" val="3285425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2FEC-AADB-3C55-2C86-6BFC1C50E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Spotted Lanternfly Life Stages</a:t>
            </a:r>
          </a:p>
        </p:txBody>
      </p:sp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2754EBA9-AA03-D439-CFCA-4DF629B06D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20" y="1618260"/>
            <a:ext cx="6276462" cy="4707347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7FCA4-DCFA-8B33-D28B-3FC395732041}"/>
              </a:ext>
            </a:extLst>
          </p:cNvPr>
          <p:cNvSpPr txBox="1"/>
          <p:nvPr/>
        </p:nvSpPr>
        <p:spPr>
          <a:xfrm>
            <a:off x="6572720" y="6411079"/>
            <a:ext cx="2649840" cy="276999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Illustration credit: Colleen Witkowski</a:t>
            </a:r>
          </a:p>
        </p:txBody>
      </p:sp>
      <p:pic>
        <p:nvPicPr>
          <p:cNvPr id="10" name="Picture 9" descr="A bug on a mesh screen&#10;&#10;Description automatically generated">
            <a:extLst>
              <a:ext uri="{FF2B5EF4-FFF2-40B4-BE49-F238E27FC236}">
                <a16:creationId xmlns:a16="http://schemas.microsoft.com/office/drawing/2014/main" id="{13298770-D958-A2D3-768A-0657BA529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8" t="35097" b="14914"/>
          <a:stretch/>
        </p:blipFill>
        <p:spPr>
          <a:xfrm rot="5400000">
            <a:off x="126359" y="2736751"/>
            <a:ext cx="4707348" cy="24703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AA8868-3CEA-AD57-DB1E-E624475ABF79}"/>
              </a:ext>
            </a:extLst>
          </p:cNvPr>
          <p:cNvSpPr txBox="1"/>
          <p:nvPr/>
        </p:nvSpPr>
        <p:spPr>
          <a:xfrm>
            <a:off x="807097" y="6411078"/>
            <a:ext cx="3345872" cy="276999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Cornell University, Hannah Tolz</a:t>
            </a:r>
          </a:p>
        </p:txBody>
      </p:sp>
    </p:spTree>
    <p:extLst>
      <p:ext uri="{BB962C8B-B14F-4D97-AF65-F5344CB8AC3E}">
        <p14:creationId xmlns:p14="http://schemas.microsoft.com/office/powerpoint/2010/main" val="187134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FDFE-473D-F23B-1458-E7770EDF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34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to look for Spotted Lanternfly</a:t>
            </a:r>
          </a:p>
        </p:txBody>
      </p:sp>
      <p:pic>
        <p:nvPicPr>
          <p:cNvPr id="3076" name="Picture 4">
            <a:hlinkClick r:id="rId2"/>
            <a:extLst>
              <a:ext uri="{FF2B5EF4-FFF2-40B4-BE49-F238E27FC236}">
                <a16:creationId xmlns:a16="http://schemas.microsoft.com/office/drawing/2014/main" id="{AA8A9E10-5445-4DF5-70E2-4E83EF7BE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265"/>
          <a:stretch/>
        </p:blipFill>
        <p:spPr bwMode="auto">
          <a:xfrm>
            <a:off x="190124" y="1319140"/>
            <a:ext cx="3431262" cy="4993854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8D8B72-245C-4109-28F8-9D9C2BD4E4D0}"/>
              </a:ext>
            </a:extLst>
          </p:cNvPr>
          <p:cNvSpPr txBox="1"/>
          <p:nvPr/>
        </p:nvSpPr>
        <p:spPr>
          <a:xfrm>
            <a:off x="1396496" y="1318513"/>
            <a:ext cx="1962340" cy="369332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Tree of Heaven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4E949-194E-42B1-8A0C-D8A5AD6C180A}"/>
              </a:ext>
            </a:extLst>
          </p:cNvPr>
          <p:cNvSpPr txBox="1"/>
          <p:nvPr/>
        </p:nvSpPr>
        <p:spPr>
          <a:xfrm>
            <a:off x="190122" y="6312993"/>
            <a:ext cx="3431262" cy="461665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City Green blog, Portland Bureau of Environmental Services, Oregon</a:t>
            </a:r>
          </a:p>
        </p:txBody>
      </p:sp>
      <p:pic>
        <p:nvPicPr>
          <p:cNvPr id="3078" name="Picture 6" descr="Circle trap secured to a tree. Photo: Emelie Swackhamer, Penn State">
            <a:hlinkClick r:id="rId4"/>
            <a:extLst>
              <a:ext uri="{FF2B5EF4-FFF2-40B4-BE49-F238E27FC236}">
                <a16:creationId xmlns:a16="http://schemas.microsoft.com/office/drawing/2014/main" id="{42822F1D-B9FF-B58E-43DD-BBD7CCFC2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0" r="30183"/>
          <a:stretch/>
        </p:blipFill>
        <p:spPr bwMode="auto">
          <a:xfrm>
            <a:off x="4761277" y="1318513"/>
            <a:ext cx="3070860" cy="5026958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3F407-B6A8-3FEA-A887-1C39D6919BF3}"/>
              </a:ext>
            </a:extLst>
          </p:cNvPr>
          <p:cNvSpPr txBox="1"/>
          <p:nvPr/>
        </p:nvSpPr>
        <p:spPr>
          <a:xfrm>
            <a:off x="4761274" y="6345471"/>
            <a:ext cx="3070859" cy="461665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Penn State, Emelie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Swackhamer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Two types adhesive tree bands used in field assays: a) Web-Cote tree band wrapped around a host Ailanthus altissima tree, b) BugBarrier tree band wrapped around a host Ailanthus altissima.">
            <a:hlinkClick r:id="rId6"/>
            <a:extLst>
              <a:ext uri="{FF2B5EF4-FFF2-40B4-BE49-F238E27FC236}">
                <a16:creationId xmlns:a16="http://schemas.microsoft.com/office/drawing/2014/main" id="{61375BFC-F30D-7A35-919A-097DE6CE5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6" r="13879" b="1643"/>
          <a:stretch/>
        </p:blipFill>
        <p:spPr bwMode="auto">
          <a:xfrm>
            <a:off x="8784749" y="1318514"/>
            <a:ext cx="2180181" cy="5026957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99EBE6-11B3-295F-9DBE-B6E02307E500}"/>
              </a:ext>
            </a:extLst>
          </p:cNvPr>
          <p:cNvSpPr txBox="1"/>
          <p:nvPr/>
        </p:nvSpPr>
        <p:spPr>
          <a:xfrm>
            <a:off x="8784745" y="6351102"/>
            <a:ext cx="2180181" cy="461665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Francese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et al. 2020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E246B-5F50-0427-4DCB-6DAE4F72F3D9}"/>
              </a:ext>
            </a:extLst>
          </p:cNvPr>
          <p:cNvSpPr txBox="1"/>
          <p:nvPr/>
        </p:nvSpPr>
        <p:spPr>
          <a:xfrm>
            <a:off x="5770734" y="1318513"/>
            <a:ext cx="1430448" cy="369332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Circle Trap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D9A1E0-7C88-8829-8868-AB078E4DCEFD}"/>
              </a:ext>
            </a:extLst>
          </p:cNvPr>
          <p:cNvSpPr txBox="1"/>
          <p:nvPr/>
        </p:nvSpPr>
        <p:spPr>
          <a:xfrm>
            <a:off x="8886596" y="1316572"/>
            <a:ext cx="1962340" cy="646331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Bug Barrier Tree Band</a:t>
            </a:r>
          </a:p>
        </p:txBody>
      </p:sp>
    </p:spTree>
    <p:extLst>
      <p:ext uri="{BB962C8B-B14F-4D97-AF65-F5344CB8AC3E}">
        <p14:creationId xmlns:p14="http://schemas.microsoft.com/office/powerpoint/2010/main" val="33348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trunk with many bugs on it&#10;&#10;Description automatically generated">
            <a:extLst>
              <a:ext uri="{FF2B5EF4-FFF2-40B4-BE49-F238E27FC236}">
                <a16:creationId xmlns:a16="http://schemas.microsoft.com/office/drawing/2014/main" id="{D7BEE603-6270-50E8-2FD0-A566E99D4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3"/>
          <a:stretch/>
        </p:blipFill>
        <p:spPr>
          <a:xfrm rot="5400000">
            <a:off x="2667001" y="-2666999"/>
            <a:ext cx="6857999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49A92-44BB-2B56-0283-E594ACF6F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243" y="100013"/>
            <a:ext cx="8681509" cy="1299676"/>
          </a:xfrm>
          <a:solidFill>
            <a:schemeClr val="bg1"/>
          </a:solidFill>
          <a:ln>
            <a:solidFill>
              <a:srgbClr val="B31B1B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and when to find Spotted Lanternfly</a:t>
            </a:r>
          </a:p>
        </p:txBody>
      </p:sp>
      <p:pic>
        <p:nvPicPr>
          <p:cNvPr id="5122" name="Picture 2">
            <a:hlinkClick r:id="rId3"/>
            <a:extLst>
              <a:ext uri="{FF2B5EF4-FFF2-40B4-BE49-F238E27FC236}">
                <a16:creationId xmlns:a16="http://schemas.microsoft.com/office/drawing/2014/main" id="{0AF58CF0-B62F-4E17-CFB0-82EA33900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92" y="1499701"/>
            <a:ext cx="6176813" cy="4351338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6778A-7D90-4EC5-BAF0-CBB329CF0CE5}"/>
              </a:ext>
            </a:extLst>
          </p:cNvPr>
          <p:cNvSpPr txBox="1"/>
          <p:nvPr/>
        </p:nvSpPr>
        <p:spPr>
          <a:xfrm>
            <a:off x="4521536" y="5851039"/>
            <a:ext cx="3775798" cy="369332"/>
          </a:xfrm>
          <a:prstGeom prst="rect">
            <a:avLst/>
          </a:prstGeom>
          <a:solidFill>
            <a:schemeClr val="bg1"/>
          </a:solidFill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Table Credit: Penn State Extension</a:t>
            </a:r>
          </a:p>
        </p:txBody>
      </p:sp>
    </p:spTree>
    <p:extLst>
      <p:ext uri="{BB962C8B-B14F-4D97-AF65-F5344CB8AC3E}">
        <p14:creationId xmlns:p14="http://schemas.microsoft.com/office/powerpoint/2010/main" val="1937435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289C2-5AE4-0931-29FD-0288EC03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Management of Spotted Lanternfly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F6AB-ABE2-51A1-7912-D7F9D897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122" y="1825625"/>
            <a:ext cx="4020493" cy="4148987"/>
          </a:xfrm>
        </p:spPr>
        <p:txBody>
          <a:bodyPr>
            <a:normAutofit fontScale="92500"/>
          </a:bodyPr>
          <a:lstStyle/>
          <a:p>
            <a:r>
              <a:rPr lang="en-US" dirty="0"/>
              <a:t>Insecticides</a:t>
            </a:r>
          </a:p>
          <a:p>
            <a:pPr lvl="1"/>
            <a:r>
              <a:rPr lang="en-US" dirty="0">
                <a:hlinkClick r:id="rId2"/>
              </a:rPr>
              <a:t>Commercial and Home Garden use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Grapes</a:t>
            </a:r>
            <a:endParaRPr lang="en-US" dirty="0"/>
          </a:p>
          <a:p>
            <a:pPr lvl="1"/>
            <a:r>
              <a:rPr lang="en-US" dirty="0"/>
              <a:t>Trap trees</a:t>
            </a:r>
          </a:p>
          <a:p>
            <a:r>
              <a:rPr lang="en-US" dirty="0"/>
              <a:t>Cultural controls</a:t>
            </a:r>
          </a:p>
          <a:p>
            <a:pPr lvl="1"/>
            <a:r>
              <a:rPr lang="en-US" dirty="0">
                <a:hlinkClick r:id="rId4"/>
              </a:rPr>
              <a:t>Removal of Tree of Heaven</a:t>
            </a:r>
            <a:endParaRPr lang="en-US" dirty="0"/>
          </a:p>
          <a:p>
            <a:pPr lvl="1"/>
            <a:r>
              <a:rPr lang="en-US" dirty="0"/>
              <a:t>Destruction of SLF egg masses</a:t>
            </a:r>
          </a:p>
          <a:p>
            <a:pPr lvl="1"/>
            <a:r>
              <a:rPr lang="en-US" dirty="0"/>
              <a:t>Traps</a:t>
            </a:r>
          </a:p>
          <a:p>
            <a:pPr lvl="1"/>
            <a:r>
              <a:rPr lang="en-US" dirty="0">
                <a:hlinkClick r:id="rId5"/>
              </a:rPr>
              <a:t>Vacuum Removal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4098" name="Picture 2" descr="dead spotted lanternfly around the base of a tree with spread wings">
            <a:hlinkClick r:id="rId6"/>
            <a:extLst>
              <a:ext uri="{FF2B5EF4-FFF2-40B4-BE49-F238E27FC236}">
                <a16:creationId xmlns:a16="http://schemas.microsoft.com/office/drawing/2014/main" id="{DC76CC37-C390-021B-9715-E21C69A14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r="14707"/>
          <a:stretch/>
        </p:blipFill>
        <p:spPr bwMode="auto">
          <a:xfrm>
            <a:off x="244442" y="1825625"/>
            <a:ext cx="4304547" cy="4285464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36EFA7-3AC5-A436-E1B5-C20B21F235C8}"/>
              </a:ext>
            </a:extLst>
          </p:cNvPr>
          <p:cNvSpPr txBox="1"/>
          <p:nvPr/>
        </p:nvSpPr>
        <p:spPr>
          <a:xfrm>
            <a:off x="244442" y="6463662"/>
            <a:ext cx="4304547" cy="276999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Cornell CALS, New York State IPM</a:t>
            </a:r>
          </a:p>
        </p:txBody>
      </p:sp>
      <p:pic>
        <p:nvPicPr>
          <p:cNvPr id="4100" name="Picture 4" descr="illustration of removal of female Tree of heaven and thinning of male tree of heaven.">
            <a:extLst>
              <a:ext uri="{FF2B5EF4-FFF2-40B4-BE49-F238E27FC236}">
                <a16:creationId xmlns:a16="http://schemas.microsoft.com/office/drawing/2014/main" id="{CE12010B-C575-2F9B-2B3E-5315B6CA7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113" y="1828334"/>
            <a:ext cx="2492192" cy="1747996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52EB5D-B868-4ABF-FF23-6818A09726B5}"/>
              </a:ext>
            </a:extLst>
          </p:cNvPr>
          <p:cNvSpPr txBox="1"/>
          <p:nvPr/>
        </p:nvSpPr>
        <p:spPr>
          <a:xfrm>
            <a:off x="9587113" y="5341836"/>
            <a:ext cx="2492192" cy="461665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Photo Credit: Cornell CALS, New York State IPM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696AB8C-E9A4-E9FA-C014-0E3D863B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113" y="3593840"/>
            <a:ext cx="2492192" cy="1747996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34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A48F-4DF8-5129-FAF3-A7D4A507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6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Management of Spotted Lanternfly:</a:t>
            </a:r>
            <a:b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When and how? </a:t>
            </a:r>
          </a:p>
        </p:txBody>
      </p:sp>
      <p:pic>
        <p:nvPicPr>
          <p:cNvPr id="6146" name="Picture 2">
            <a:hlinkClick r:id="rId2"/>
            <a:extLst>
              <a:ext uri="{FF2B5EF4-FFF2-40B4-BE49-F238E27FC236}">
                <a16:creationId xmlns:a16="http://schemas.microsoft.com/office/drawing/2014/main" id="{318F9D85-6513-F4D3-8D2C-A41BC062B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" y="1312753"/>
            <a:ext cx="7166221" cy="3322536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hlinkClick r:id="rId2"/>
            <a:extLst>
              <a:ext uri="{FF2B5EF4-FFF2-40B4-BE49-F238E27FC236}">
                <a16:creationId xmlns:a16="http://schemas.microsoft.com/office/drawing/2014/main" id="{1576833A-7C27-0062-E1B0-FE9C998A4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71" y="4015957"/>
            <a:ext cx="7063537" cy="2752301"/>
          </a:xfrm>
          <a:prstGeom prst="rect">
            <a:avLst/>
          </a:prstGeom>
          <a:noFill/>
          <a:ln>
            <a:solidFill>
              <a:srgbClr val="B31B1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A72FA3-2525-E0B0-D512-B669E39DE420}"/>
              </a:ext>
            </a:extLst>
          </p:cNvPr>
          <p:cNvSpPr txBox="1"/>
          <p:nvPr/>
        </p:nvSpPr>
        <p:spPr>
          <a:xfrm>
            <a:off x="486633" y="5545247"/>
            <a:ext cx="4155197" cy="369332"/>
          </a:xfrm>
          <a:prstGeom prst="rect">
            <a:avLst/>
          </a:prstGeom>
          <a:noFill/>
          <a:ln>
            <a:solidFill>
              <a:srgbClr val="B31B1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Image Credits: Penn State Extension</a:t>
            </a:r>
          </a:p>
        </p:txBody>
      </p:sp>
    </p:spTree>
    <p:extLst>
      <p:ext uri="{BB962C8B-B14F-4D97-AF65-F5344CB8AC3E}">
        <p14:creationId xmlns:p14="http://schemas.microsoft.com/office/powerpoint/2010/main" val="3529409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483</Words>
  <Application>Microsoft Office PowerPoint</Application>
  <PresentationFormat>Widescreen</PresentationFormat>
  <Paragraphs>84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Spotted Lantern Fly in the Hudson Valley</vt:lpstr>
      <vt:lpstr>Guest Speakers </vt:lpstr>
      <vt:lpstr>Important Spotted Lanternfly Management Guides</vt:lpstr>
      <vt:lpstr>Identifying Spotted Lantern Fly</vt:lpstr>
      <vt:lpstr>Spotted Lanternfly Life Stages</vt:lpstr>
      <vt:lpstr>Where to look for Spotted Lanternfly</vt:lpstr>
      <vt:lpstr>Where and when to find Spotted Lanternfly</vt:lpstr>
      <vt:lpstr>Management of Spotted Lanternfly</vt:lpstr>
      <vt:lpstr>Management of Spotted Lanternfly:  When and how? </vt:lpstr>
      <vt:lpstr>Insecticides for Spotted Lanternfly</vt:lpstr>
      <vt:lpstr>What does this mean for your winery/tasting room/vineyard? </vt:lpstr>
      <vt:lpstr>Resources</vt:lpstr>
      <vt:lpstr>Additional Questions?</vt:lpstr>
      <vt:lpstr>Seen Spotted Lanternfly? </vt:lpstr>
    </vt:vector>
  </TitlesOfParts>
  <Company>Cornell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Spotted Latten Fly in the Hudson Valley</dc:title>
  <dc:creator>Jeremy David Schuster</dc:creator>
  <cp:lastModifiedBy>Jeremy David Schuster</cp:lastModifiedBy>
  <cp:revision>15</cp:revision>
  <dcterms:created xsi:type="dcterms:W3CDTF">2023-09-01T14:28:54Z</dcterms:created>
  <dcterms:modified xsi:type="dcterms:W3CDTF">2023-09-08T16:55:29Z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